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media1.mp4" ContentType="video/unknown"/>
  <Override PartName="/ppt/media/media2.mp4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85800" y="1278542"/>
            <a:ext cx="7772400" cy="11598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2222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685800" y="2306653"/>
            <a:ext cx="7772400" cy="784801"/>
          </a:xfrm>
          <a:prstGeom prst="rect">
            <a:avLst/>
          </a:prstGeom>
        </p:spPr>
        <p:txBody>
          <a:bodyPr/>
          <a:lstStyle>
            <a:lvl1pPr marL="342900" indent="-22860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1pPr>
            <a:lvl2pPr marL="342900" indent="22860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2pPr>
            <a:lvl3pPr marL="342900" indent="68580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3pPr>
            <a:lvl4pPr marL="342900" indent="114300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4pPr>
            <a:lvl5pPr marL="342900" indent="1600200" algn="ctr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8;p1" descr="Google Shape;8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3925" y="4439299"/>
            <a:ext cx="1432925" cy="31525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indent="-317500">
              <a:buSzPts val="1400"/>
              <a:buChar char=" "/>
              <a:defRPr sz="1400"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indent="-317500">
              <a:buSzPts val="1400"/>
              <a:buChar char=" "/>
              <a:defRPr sz="1400"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indent="-317500">
              <a:buSzPts val="1400"/>
              <a:buChar char=" "/>
              <a:defRPr sz="1400"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indent="-317500">
              <a:buSzPts val="1400"/>
              <a:buChar char=" "/>
              <a:defRPr sz="1400"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indent="-317500">
              <a:buSzPts val="1400"/>
              <a:buChar char=" "/>
              <a:defRPr sz="1400">
                <a:latin typeface="Roboto Mono"/>
                <a:ea typeface="Roboto Mono"/>
                <a:cs typeface="Roboto Mono"/>
                <a:sym typeface="Roboto Mo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8;p1" descr="Google Shape;8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3925" y="4439299"/>
            <a:ext cx="1432925" cy="315251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8;p1" descr="Google Shape;8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3925" y="4439299"/>
            <a:ext cx="1432925" cy="315251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FFFFFF"/>
              </a:buClr>
              <a:buChar char=" "/>
              <a:defRPr>
                <a:solidFill>
                  <a:srgbClr val="FFFFFF"/>
                </a:solidFill>
              </a:defRPr>
            </a:lvl1pPr>
            <a:lvl2pPr marL="914400" indent="-342900"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marL="1371600" indent="-342900"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marL="1828800" indent="-342900"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2286000" indent="-342900"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Google Shape;24;p7"/>
          <p:cNvSpPr/>
          <p:nvPr/>
        </p:nvSpPr>
        <p:spPr>
          <a:xfrm>
            <a:off x="7399625" y="4221524"/>
            <a:ext cx="1680600" cy="4461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60" name="Google Shape;25;p7" descr="Google Shape;25;p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9625" y="4283581"/>
            <a:ext cx="1463600" cy="321995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;p1" descr="Google Shape;8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3925" y="4439299"/>
            <a:ext cx="1432925" cy="31525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457200" y="282175"/>
            <a:ext cx="8229600" cy="55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3"/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3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3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3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3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3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3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3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434343"/>
          </a:solidFill>
          <a:uFillTx/>
          <a:latin typeface="Roboto Light"/>
          <a:ea typeface="Roboto Light"/>
          <a:cs typeface="Roboto Light"/>
          <a:sym typeface="Roboto Light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434343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1pPr>
      <a:lvl2pPr marL="955675" marR="0" indent="-371475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434343"/>
        </a:buClr>
        <a:buSzPts val="1800"/>
        <a:buFont typeface="Helvetica"/>
        <a:buChar char="∘"/>
        <a:tabLst/>
        <a:defRPr b="0" baseline="0" cap="none" i="0" spc="0" strike="noStrike" sz="1800" u="none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2pPr>
      <a:lvl3pPr marL="1462314" marR="0" indent="-408214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434343"/>
        </a:buClr>
        <a:buSzPts val="1800"/>
        <a:buFont typeface="Helvetica"/>
        <a:buChar char="·"/>
        <a:tabLst/>
        <a:defRPr b="0" baseline="0" cap="none" i="0" spc="0" strike="noStrike" sz="1800" u="none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3pPr>
      <a:lvl4pPr marL="1919514" marR="0" indent="-408214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434343"/>
        </a:buClr>
        <a:buSzPts val="1800"/>
        <a:buFont typeface="Helvetica"/>
        <a:buChar char="·"/>
        <a:tabLst/>
        <a:defRPr b="0" baseline="0" cap="none" i="0" spc="0" strike="noStrike" sz="1800" u="none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4pPr>
      <a:lvl5pPr marL="2376714" marR="0" indent="-408214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434343"/>
        </a:buClr>
        <a:buSzPts val="1800"/>
        <a:buFont typeface="Helvetica"/>
        <a:buChar char="·"/>
        <a:tabLst/>
        <a:defRPr b="0" baseline="0" cap="none" i="0" spc="0" strike="noStrike" sz="1800" u="none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5pPr>
      <a:lvl6pPr marL="2833914" marR="0" indent="-408214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434343"/>
        </a:buClr>
        <a:buSzPts val="1800"/>
        <a:buFont typeface="Helvetica"/>
        <a:buChar char="·"/>
        <a:tabLst/>
        <a:defRPr b="0" baseline="0" cap="none" i="0" spc="0" strike="noStrike" sz="1800" u="none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6pPr>
      <a:lvl7pPr marL="3291114" marR="0" indent="-408214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434343"/>
        </a:buClr>
        <a:buSzPts val="1800"/>
        <a:buFont typeface="Helvetica"/>
        <a:buChar char="·"/>
        <a:tabLst/>
        <a:defRPr b="0" baseline="0" cap="none" i="0" spc="0" strike="noStrike" sz="1800" u="none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7pPr>
      <a:lvl8pPr marL="3748314" marR="0" indent="-408214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434343"/>
        </a:buClr>
        <a:buSzPts val="1800"/>
        <a:buFont typeface="Helvetica"/>
        <a:buChar char="·"/>
        <a:tabLst/>
        <a:defRPr b="0" baseline="0" cap="none" i="0" spc="0" strike="noStrike" sz="1800" u="none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8pPr>
      <a:lvl9pPr marL="4205514" marR="0" indent="-408214" algn="l" defTabSz="914400" rtl="0" latinLnBrk="0">
        <a:lnSpc>
          <a:spcPct val="115000"/>
        </a:lnSpc>
        <a:spcBef>
          <a:spcPts val="600"/>
        </a:spcBef>
        <a:spcAft>
          <a:spcPts val="0"/>
        </a:spcAft>
        <a:buClr>
          <a:srgbClr val="434343"/>
        </a:buClr>
        <a:buSzPts val="1800"/>
        <a:buFont typeface="Helvetica"/>
        <a:buChar char="·"/>
        <a:tabLst/>
        <a:defRPr b="0" baseline="0" cap="none" i="0" spc="0" strike="noStrike" sz="1800" u="none"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ytimes.com/es/2017/06/08/espanol/fosiles-jebel-irhoud-homo-sapiens.html" TargetMode="External"/><Relationship Id="rId3" Type="http://schemas.openxmlformats.org/officeDocument/2006/relationships/hyperlink" Target="https://www.sciencedirect.com/science/article/pii/S2095254621001010" TargetMode="External"/><Relationship Id="rId4" Type="http://schemas.openxmlformats.org/officeDocument/2006/relationships/hyperlink" Target="https://www.nature.com/articles/s41591-022-02012-w" TargetMode="External"/><Relationship Id="rId5" Type="http://schemas.openxmlformats.org/officeDocument/2006/relationships/hyperlink" Target="https://bjsm.bmj.com/content/early/2023/02/14/bjsports-2022-106282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30;p8" descr="Google Shape;30;p8"/>
          <p:cNvPicPr>
            <a:picLocks noChangeAspect="1"/>
          </p:cNvPicPr>
          <p:nvPr/>
        </p:nvPicPr>
        <p:blipFill>
          <a:blip r:embed="rId2">
            <a:extLst/>
          </a:blip>
          <a:srcRect l="17071" t="0" r="17065" b="0"/>
          <a:stretch>
            <a:fillRect/>
          </a:stretch>
        </p:blipFill>
        <p:spPr>
          <a:xfrm>
            <a:off x="0" y="0"/>
            <a:ext cx="2254552" cy="5143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Google Shape;31;p8" descr="Google Shape;31;p8"/>
          <p:cNvPicPr>
            <a:picLocks noChangeAspect="1"/>
          </p:cNvPicPr>
          <p:nvPr/>
        </p:nvPicPr>
        <p:blipFill>
          <a:blip r:embed="rId3">
            <a:extLst/>
          </a:blip>
          <a:srcRect l="2847" t="0" r="2856" b="0"/>
          <a:stretch>
            <a:fillRect/>
          </a:stretch>
        </p:blipFill>
        <p:spPr>
          <a:xfrm>
            <a:off x="2739099" y="4133925"/>
            <a:ext cx="667901" cy="6679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Google Shape;32;p8"/>
          <p:cNvSpPr txBox="1"/>
          <p:nvPr>
            <p:ph type="title" idx="4294967295"/>
          </p:nvPr>
        </p:nvSpPr>
        <p:spPr>
          <a:xfrm>
            <a:off x="2666350" y="575599"/>
            <a:ext cx="5684400" cy="991200"/>
          </a:xfrm>
          <a:prstGeom prst="rect">
            <a:avLst/>
          </a:prstGeom>
        </p:spPr>
        <p:txBody>
          <a:bodyPr anchor="t"/>
          <a:lstStyle>
            <a:lvl1pPr defTabSz="804672">
              <a:defRPr sz="2640"/>
            </a:lvl1pPr>
          </a:lstStyle>
          <a:p>
            <a:pPr/>
            <a:r>
              <a:t>Pues parece que si se podía hacer equipo trabajando en remoto.</a:t>
            </a:r>
          </a:p>
        </p:txBody>
      </p:sp>
      <p:sp>
        <p:nvSpPr>
          <p:cNvPr id="73" name="Google Shape;33;p8"/>
          <p:cNvSpPr txBox="1"/>
          <p:nvPr/>
        </p:nvSpPr>
        <p:spPr>
          <a:xfrm>
            <a:off x="3451654" y="4105774"/>
            <a:ext cx="4842901" cy="67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800">
                <a:latin typeface="Roboto"/>
                <a:ea typeface="Roboto"/>
                <a:cs typeface="Roboto"/>
                <a:sym typeface="Roboto"/>
              </a:defRPr>
            </a:pPr>
            <a:r>
              <a:t>Alfonso Miranda Castro</a:t>
            </a:r>
          </a:p>
          <a:p>
            <a:pPr>
              <a:def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iOS Developer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82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estamos ahora?</a:t>
            </a:r>
          </a:p>
        </p:txBody>
      </p:sp>
      <p:sp>
        <p:nvSpPr>
          <p:cNvPr id="102" name="Google Shape;83;p16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Opiniones</a:t>
            </a:r>
          </a:p>
          <a:p>
            <a:pPr marL="0" indent="0">
              <a:buSzTx/>
              <a:buNone/>
              <a:defRPr b="1"/>
            </a:pPr>
          </a:p>
          <a:p>
            <a:pPr marL="0" indent="0">
              <a:buSzTx/>
              <a:buNone/>
              <a:defRPr b="1"/>
            </a:pPr>
            <a:r>
              <a:t>“</a:t>
            </a:r>
            <a:r>
              <a:rPr b="0" sz="1500">
                <a:solidFill>
                  <a:srgbClr val="363636"/>
                </a:solidFill>
                <a:latin typeface="Georgia"/>
                <a:ea typeface="Georgia"/>
                <a:cs typeface="Georgia"/>
                <a:sym typeface="Georgia"/>
              </a:rPr>
              <a:t>We’re committed to distributed work, and we’re confident people can make a meaningful impact both from the office and at home.</a:t>
            </a:r>
            <a:r>
              <a:t>”</a:t>
            </a:r>
          </a:p>
          <a:p>
            <a:pPr marL="0" indent="0">
              <a:buSzTx/>
              <a:buNone/>
              <a:defRPr b="1"/>
            </a:pPr>
            <a:r>
              <a:t>but also ...</a:t>
            </a:r>
          </a:p>
          <a:p>
            <a:pPr marL="0" indent="0">
              <a:buSzTx/>
              <a:buNone/>
              <a:defRPr b="1"/>
            </a:pPr>
            <a:r>
              <a:t>“</a:t>
            </a:r>
            <a:r>
              <a:rPr b="0" sz="1500">
                <a:solidFill>
                  <a:srgbClr val="363636"/>
                </a:solidFill>
                <a:latin typeface="Georgia"/>
                <a:ea typeface="Georgia"/>
                <a:cs typeface="Georgia"/>
                <a:sym typeface="Georgia"/>
              </a:rPr>
              <a:t>This requires further study, but our hypothesis is that it is still easier to build trust in person and that those relationships help us work more effectively</a:t>
            </a:r>
            <a:r>
              <a:t>”</a:t>
            </a:r>
          </a:p>
          <a:p>
            <a:pPr marL="0" indent="0">
              <a:buSzTx/>
              <a:buNone/>
            </a:pPr>
            <a:endParaRPr b="1"/>
          </a:p>
          <a:p>
            <a:pPr marL="0" indent="0">
              <a:buSzTx/>
              <a:buNone/>
            </a:pPr>
            <a:r>
              <a:t>Mark Zuckerberg, Meta.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82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estamos ahora?</a:t>
            </a:r>
          </a:p>
        </p:txBody>
      </p:sp>
      <p:sp>
        <p:nvSpPr>
          <p:cNvPr id="105" name="Google Shape;83;p16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Opiniones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Buffer Team Discovery (estudio hecho con 1900 trabajadores en remoto).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Pros: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43% valora la flexibilidad de horarios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15% dice que el tiempo en familia es un gran valor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12% disfruta de poder viajar más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9% aprecia tener un mejor entorno de trabajo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9% es más productivo trabajando en casa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4% ama no tener que lidiar con las políticas de oficina.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Y el 3% admite que más fácil hacer ejercicio para mejorar su salud..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82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estamos ahora?</a:t>
            </a:r>
          </a:p>
        </p:txBody>
      </p:sp>
      <p:sp>
        <p:nvSpPr>
          <p:cNvPr id="108" name="Google Shape;83;p16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Opiniones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Buffer Team Discovery (estudio hecho con 1900 trabajadores en remoto).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Contras: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21% de los trabajadores se sienten solos.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21% dice que la comunicación puede tener algunos retos.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16% intenta combatir con las distracciones.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14% admite que es complicado estar tan motivado como debería.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13% tiene problemas con las diferencias horarias.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  <a:r>
              <a:t>	8% les cuesta encontrar una buena señal WiFi.</a:t>
            </a:r>
          </a:p>
          <a:p>
            <a:pPr marL="0" indent="0" defTabSz="749808">
              <a:spcBef>
                <a:spcPts val="400"/>
              </a:spcBef>
              <a:buSzTx/>
              <a:buNone/>
              <a:defRPr b="1" sz="1476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88;p1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estamos ahora?</a:t>
            </a:r>
          </a:p>
        </p:txBody>
      </p:sp>
      <p:sp>
        <p:nvSpPr>
          <p:cNvPr id="111" name="Google Shape;89;p17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Opiniones</a:t>
            </a:r>
          </a:p>
          <a:p>
            <a:pPr marL="0" indent="0">
              <a:spcBef>
                <a:spcPts val="1200"/>
              </a:spcBef>
              <a:buSzTx/>
              <a:buNone/>
            </a:pPr>
            <a:endParaRPr b="1"/>
          </a:p>
          <a:p>
            <a:pPr marL="0" indent="0">
              <a:buSzTx/>
              <a:buNone/>
              <a:defRPr b="1"/>
            </a:pPr>
            <a:r>
              <a:t> </a:t>
            </a:r>
          </a:p>
        </p:txBody>
      </p:sp>
      <p:pic>
        <p:nvPicPr>
          <p:cNvPr id="112" name="Download.mp4" descr="Download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523001" y="1018791"/>
            <a:ext cx="2097998" cy="3729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2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1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94;p1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estamos ahora?</a:t>
            </a:r>
          </a:p>
        </p:txBody>
      </p:sp>
      <p:sp>
        <p:nvSpPr>
          <p:cNvPr id="115" name="Google Shape;95;p18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Opiniones</a:t>
            </a:r>
          </a:p>
          <a:p>
            <a:pPr marL="0" indent="0">
              <a:buSzTx/>
              <a:buNone/>
              <a:defRPr sz="1100" u="sng">
                <a:solidFill>
                  <a:srgbClr val="1155CC"/>
                </a:solidFill>
                <a:latin typeface="+mn-lt"/>
                <a:ea typeface="+mn-ea"/>
                <a:cs typeface="+mn-cs"/>
                <a:sym typeface="Arial"/>
              </a:defRPr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Tx/>
              <a:buNone/>
              <a:defRPr b="1"/>
            </a:pPr>
            <a:r>
              <a:t> </a:t>
            </a:r>
          </a:p>
        </p:txBody>
      </p:sp>
      <p:pic>
        <p:nvPicPr>
          <p:cNvPr id="116" name="Download-2.mp4" descr="Download-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34221" y="917196"/>
            <a:ext cx="2275558" cy="4045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26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1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00;p1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7240">
              <a:defRPr sz="2380"/>
            </a:pPr>
          </a:p>
        </p:txBody>
      </p:sp>
      <p:sp>
        <p:nvSpPr>
          <p:cNvPr id="119" name="Google Shape;101;p19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7700"/>
            </a:lvl1pPr>
          </a:lstStyle>
          <a:p>
            <a:pPr/>
            <a:r>
              <a:t>¿Qué es trabajar en remoto?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06;p2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¿Qué es trabajar en remoto?</a:t>
            </a:r>
          </a:p>
        </p:txBody>
      </p:sp>
      <p:sp>
        <p:nvSpPr>
          <p:cNvPr id="122" name="Google Shape;107;p20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pPr/>
            <a:r>
              <a:t>En casa</a:t>
            </a:r>
          </a:p>
        </p:txBody>
      </p:sp>
      <p:pic>
        <p:nvPicPr>
          <p:cNvPr id="123" name="Google Shape;108;p20" descr="Google Shape;108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000" y="1334925"/>
            <a:ext cx="5083601" cy="3392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13;p2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¿Qué es trabajar en remoto?</a:t>
            </a:r>
          </a:p>
        </p:txBody>
      </p:sp>
      <p:sp>
        <p:nvSpPr>
          <p:cNvPr id="126" name="Google Shape;114;p21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pPr/>
            <a:r>
              <a:t> En la oficina</a:t>
            </a:r>
          </a:p>
        </p:txBody>
      </p:sp>
      <p:pic>
        <p:nvPicPr>
          <p:cNvPr id="127" name="Google Shape;115;p21" descr="Google Shape;115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7675" y="1291299"/>
            <a:ext cx="6706076" cy="3353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0;p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¿Qué es trabajar en remoto?</a:t>
            </a:r>
          </a:p>
        </p:txBody>
      </p:sp>
      <p:sp>
        <p:nvSpPr>
          <p:cNvPr id="130" name="Google Shape;121;p22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pPr/>
            <a:r>
              <a:t>Coworking</a:t>
            </a:r>
          </a:p>
        </p:txBody>
      </p:sp>
      <p:pic>
        <p:nvPicPr>
          <p:cNvPr id="131" name="Google Shape;122;p22" descr="Google Shape;1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324" y="1366350"/>
            <a:ext cx="5288203" cy="3524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27;p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¿Qué es trabajar en remoto?</a:t>
            </a:r>
          </a:p>
        </p:txBody>
      </p:sp>
      <p:sp>
        <p:nvSpPr>
          <p:cNvPr id="134" name="Google Shape;128;p23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pPr/>
            <a:r>
              <a:t>De viaje</a:t>
            </a:r>
          </a:p>
        </p:txBody>
      </p:sp>
      <p:pic>
        <p:nvPicPr>
          <p:cNvPr id="135" name="Google Shape;129;p23" descr="Google Shape;129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249" y="1431048"/>
            <a:ext cx="6029425" cy="315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38;p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¿Quién soy?</a:t>
            </a:r>
          </a:p>
        </p:txBody>
      </p:sp>
      <p:sp>
        <p:nvSpPr>
          <p:cNvPr id="76" name="Google Shape;39;p9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/>
            <a:r>
              <a:t>Soy Alfonso Miranda</a:t>
            </a:r>
          </a:p>
          <a:p>
            <a:pPr>
              <a:spcBef>
                <a:spcPts val="0"/>
              </a:spcBef>
            </a:pPr>
            <a:r>
              <a:t>Desarrollador iOS desde hace demasiados años.</a:t>
            </a:r>
          </a:p>
          <a:p>
            <a:pPr>
              <a:spcBef>
                <a:spcPts val="0"/>
              </a:spcBef>
            </a:pPr>
            <a:r>
              <a:t>Trabajando en remoto desde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4;p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¿Qué es trabajar en remoto?</a:t>
            </a:r>
          </a:p>
        </p:txBody>
      </p:sp>
      <p:sp>
        <p:nvSpPr>
          <p:cNvPr id="138" name="Google Shape;135;p24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pPr/>
            <a:r>
              <a:t>De vacaciones</a:t>
            </a:r>
          </a:p>
        </p:txBody>
      </p:sp>
      <p:pic>
        <p:nvPicPr>
          <p:cNvPr id="139" name="Google Shape;136;p24" descr="Google Shape;136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075" y="1367249"/>
            <a:ext cx="6273001" cy="3126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7240">
              <a:defRPr sz="2380"/>
            </a:pPr>
          </a:p>
        </p:txBody>
      </p:sp>
      <p:sp>
        <p:nvSpPr>
          <p:cNvPr id="142" name="Google Shape;142;p25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9600"/>
            </a:lvl1pPr>
          </a:lstStyle>
          <a:p>
            <a:pPr/>
            <a:r>
              <a:t>MIS RAZONES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7;p2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Mis razones</a:t>
            </a:r>
          </a:p>
        </p:txBody>
      </p:sp>
      <p:sp>
        <p:nvSpPr>
          <p:cNvPr id="145" name="Google Shape;148;p26"/>
          <p:cNvSpPr txBox="1"/>
          <p:nvPr/>
        </p:nvSpPr>
        <p:spPr>
          <a:xfrm>
            <a:off x="457199" y="1280500"/>
            <a:ext cx="3550788" cy="57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DESPLAZAMIENTOS</a:t>
            </a:r>
          </a:p>
        </p:txBody>
      </p:sp>
      <p:pic>
        <p:nvPicPr>
          <p:cNvPr id="146" name="Google Shape;149;p26" descr="Google Shape;149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0649" y="394500"/>
            <a:ext cx="4005726" cy="400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54;p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Mis razones</a:t>
            </a:r>
          </a:p>
        </p:txBody>
      </p:sp>
      <p:sp>
        <p:nvSpPr>
          <p:cNvPr id="149" name="Google Shape;155;p27"/>
          <p:cNvSpPr txBox="1"/>
          <p:nvPr/>
        </p:nvSpPr>
        <p:spPr>
          <a:xfrm>
            <a:off x="457199" y="1280500"/>
            <a:ext cx="3273902" cy="227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ESPACIO DE TRABAJO</a:t>
            </a:r>
          </a:p>
        </p:txBody>
      </p:sp>
      <p:pic>
        <p:nvPicPr>
          <p:cNvPr id="150" name="Google Shape;156;p27" descr="Google Shape;156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7499" y="365450"/>
            <a:ext cx="4005725" cy="400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61;p2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Mis razones</a:t>
            </a:r>
          </a:p>
        </p:txBody>
      </p:sp>
      <p:sp>
        <p:nvSpPr>
          <p:cNvPr id="153" name="Google Shape;162;p28"/>
          <p:cNvSpPr txBox="1"/>
          <p:nvPr/>
        </p:nvSpPr>
        <p:spPr>
          <a:xfrm>
            <a:off x="457199" y="1280500"/>
            <a:ext cx="3562251" cy="62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INTERRUPCIONES</a:t>
            </a:r>
          </a:p>
        </p:txBody>
      </p:sp>
      <p:pic>
        <p:nvPicPr>
          <p:cNvPr id="154" name="Google Shape;163;p28" descr="Google Shape;163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4725" y="365450"/>
            <a:ext cx="4005725" cy="400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68;p2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Mis razones</a:t>
            </a:r>
          </a:p>
        </p:txBody>
      </p:sp>
      <p:sp>
        <p:nvSpPr>
          <p:cNvPr id="157" name="Google Shape;169;p29"/>
          <p:cNvSpPr txBox="1"/>
          <p:nvPr/>
        </p:nvSpPr>
        <p:spPr>
          <a:xfrm>
            <a:off x="457199" y="1280500"/>
            <a:ext cx="3273902" cy="627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AUTOGESTIÓN</a:t>
            </a:r>
          </a:p>
        </p:txBody>
      </p:sp>
      <p:pic>
        <p:nvPicPr>
          <p:cNvPr id="158" name="Google Shape;170;p29" descr="Google Shape;170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1899" y="282175"/>
            <a:ext cx="4005726" cy="400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75;p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Mis razones</a:t>
            </a:r>
          </a:p>
        </p:txBody>
      </p:sp>
      <p:sp>
        <p:nvSpPr>
          <p:cNvPr id="161" name="Google Shape;176;p30"/>
          <p:cNvSpPr txBox="1"/>
          <p:nvPr/>
        </p:nvSpPr>
        <p:spPr>
          <a:xfrm>
            <a:off x="457199" y="1280500"/>
            <a:ext cx="3273902" cy="1071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CONCILIACIÓN FAMILIAR</a:t>
            </a:r>
          </a:p>
        </p:txBody>
      </p:sp>
      <p:pic>
        <p:nvPicPr>
          <p:cNvPr id="162" name="Google Shape;177;p30" descr="Google Shape;177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3774" y="326700"/>
            <a:ext cx="4005725" cy="400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82;p3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7240">
              <a:defRPr sz="2380"/>
            </a:pPr>
          </a:p>
        </p:txBody>
      </p:sp>
      <p:sp>
        <p:nvSpPr>
          <p:cNvPr id="165" name="Google Shape;183;p31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9600"/>
            </a:lvl1pPr>
          </a:lstStyle>
          <a:p>
            <a:pPr/>
            <a:r>
              <a:t>RIESGOS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88;p3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Riesgos</a:t>
            </a:r>
          </a:p>
        </p:txBody>
      </p:sp>
      <p:pic>
        <p:nvPicPr>
          <p:cNvPr id="168" name="Google Shape;189;p32" descr="Google Shape;189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2700" y="935474"/>
            <a:ext cx="4201975" cy="338295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Google Shape;190;p32"/>
          <p:cNvSpPr txBox="1"/>
          <p:nvPr/>
        </p:nvSpPr>
        <p:spPr>
          <a:xfrm>
            <a:off x="457199" y="1280500"/>
            <a:ext cx="3273902" cy="2773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CREA UNA RUTINA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95;p3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Riesgos</a:t>
            </a:r>
          </a:p>
        </p:txBody>
      </p:sp>
      <p:sp>
        <p:nvSpPr>
          <p:cNvPr id="172" name="Google Shape;196;p33"/>
          <p:cNvSpPr txBox="1"/>
          <p:nvPr/>
        </p:nvSpPr>
        <p:spPr>
          <a:xfrm>
            <a:off x="457199" y="1280500"/>
            <a:ext cx="3273902" cy="2773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5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NO </a:t>
            </a:r>
          </a:p>
          <a:p>
            <a:pPr>
              <a:defRPr sz="5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TE AISLES</a:t>
            </a:r>
          </a:p>
        </p:txBody>
      </p:sp>
      <p:pic>
        <p:nvPicPr>
          <p:cNvPr id="173" name="Google Shape;197;p33" descr="Google Shape;197;p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8775" y="282175"/>
            <a:ext cx="4005725" cy="400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44;p1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¿De qué vamos a hablar?</a:t>
            </a:r>
          </a:p>
        </p:txBody>
      </p:sp>
      <p:sp>
        <p:nvSpPr>
          <p:cNvPr id="79" name="Google Shape;45;p10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>
              <a:buChar char="-"/>
              <a:defRPr b="1"/>
            </a:pPr>
            <a:r>
              <a:t>Cómo hemos llegado hasta aquí.</a:t>
            </a:r>
          </a:p>
          <a:p>
            <a:pPr>
              <a:spcBef>
                <a:spcPts val="0"/>
              </a:spcBef>
              <a:buChar char="-"/>
              <a:defRPr b="1"/>
            </a:pPr>
            <a:r>
              <a:t>¿Qué es trabajar en remoto?</a:t>
            </a:r>
          </a:p>
          <a:p>
            <a:pPr>
              <a:spcBef>
                <a:spcPts val="0"/>
              </a:spcBef>
              <a:buChar char="-"/>
              <a:defRPr b="1"/>
            </a:pPr>
            <a:r>
              <a:t>¿Cómo trabajamos en remoto?</a:t>
            </a:r>
          </a:p>
          <a:p>
            <a:pPr>
              <a:spcBef>
                <a:spcPts val="0"/>
              </a:spcBef>
              <a:buChar char="-"/>
              <a:defRPr b="1"/>
            </a:pPr>
            <a:r>
              <a:t>¿Cómo hacemos equipo?</a:t>
            </a:r>
          </a:p>
          <a:p>
            <a:pPr>
              <a:spcBef>
                <a:spcPts val="0"/>
              </a:spcBef>
              <a:buChar char="-"/>
              <a:defRPr b="1"/>
            </a:pPr>
            <a:r>
              <a:t>Lo que surja</a:t>
            </a:r>
          </a:p>
          <a:p>
            <a:pPr marL="0" indent="0">
              <a:buSzTx/>
              <a:buNone/>
              <a:defRPr b="1"/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202;p3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Riesgos</a:t>
            </a:r>
          </a:p>
        </p:txBody>
      </p:sp>
      <p:sp>
        <p:nvSpPr>
          <p:cNvPr id="176" name="Google Shape;203;p34"/>
          <p:cNvSpPr txBox="1"/>
          <p:nvPr/>
        </p:nvSpPr>
        <p:spPr>
          <a:xfrm>
            <a:off x="457199" y="1280499"/>
            <a:ext cx="4120665" cy="995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EQUILIBRIO</a:t>
            </a:r>
          </a:p>
        </p:txBody>
      </p:sp>
      <p:pic>
        <p:nvPicPr>
          <p:cNvPr id="177" name="Google Shape;204;p34" descr="Google Shape;204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1325" y="282175"/>
            <a:ext cx="4005725" cy="400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09;p3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Riesgos</a:t>
            </a:r>
          </a:p>
        </p:txBody>
      </p:sp>
      <p:sp>
        <p:nvSpPr>
          <p:cNvPr id="180" name="Google Shape;210;p35"/>
          <p:cNvSpPr txBox="1"/>
          <p:nvPr/>
        </p:nvSpPr>
        <p:spPr>
          <a:xfrm>
            <a:off x="457199" y="1280499"/>
            <a:ext cx="4088229" cy="2773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NO OLVIDES MOVERTE</a:t>
            </a:r>
          </a:p>
        </p:txBody>
      </p:sp>
      <p:pic>
        <p:nvPicPr>
          <p:cNvPr id="181" name="Google Shape;211;p35" descr="Google Shape;211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999" y="282175"/>
            <a:ext cx="4005726" cy="4005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216;p3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77240">
              <a:defRPr sz="2380"/>
            </a:pPr>
          </a:p>
        </p:txBody>
      </p:sp>
      <p:sp>
        <p:nvSpPr>
          <p:cNvPr id="184" name="Google Shape;217;p36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 defTabSz="877823">
              <a:spcBef>
                <a:spcPts val="500"/>
              </a:spcBef>
              <a:buSzTx/>
              <a:buNone/>
              <a:defRPr b="1" sz="7392"/>
            </a:lvl1pPr>
          </a:lstStyle>
          <a:p>
            <a:pPr/>
            <a:r>
              <a:t>CÓMO HACEMOS EQUIPO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222;p3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hacemos equipo?</a:t>
            </a:r>
          </a:p>
        </p:txBody>
      </p:sp>
      <p:sp>
        <p:nvSpPr>
          <p:cNvPr id="187" name="Google Shape;223;p37"/>
          <p:cNvSpPr txBox="1"/>
          <p:nvPr/>
        </p:nvSpPr>
        <p:spPr>
          <a:xfrm>
            <a:off x="240631" y="1118073"/>
            <a:ext cx="3762741" cy="91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CONFIANZA</a:t>
            </a:r>
          </a:p>
        </p:txBody>
      </p:sp>
      <p:pic>
        <p:nvPicPr>
          <p:cNvPr id="188" name="Google Shape;224;p37" descr="Google Shape;224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5449" y="832975"/>
            <a:ext cx="4790401" cy="3293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229;p3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hacemos equipo?</a:t>
            </a:r>
          </a:p>
        </p:txBody>
      </p:sp>
      <p:sp>
        <p:nvSpPr>
          <p:cNvPr id="191" name="Google Shape;230;p38"/>
          <p:cNvSpPr txBox="1"/>
          <p:nvPr/>
        </p:nvSpPr>
        <p:spPr>
          <a:xfrm>
            <a:off x="403057" y="1280500"/>
            <a:ext cx="3792435" cy="7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COMUNICACIÓN</a:t>
            </a:r>
          </a:p>
        </p:txBody>
      </p:sp>
      <p:pic>
        <p:nvPicPr>
          <p:cNvPr id="192" name="Google Shape;231;p38" descr="Google Shape;231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1200" y="985375"/>
            <a:ext cx="4790400" cy="3196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236;p3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hacemos equipo?</a:t>
            </a:r>
          </a:p>
        </p:txBody>
      </p:sp>
      <p:sp>
        <p:nvSpPr>
          <p:cNvPr id="195" name="Google Shape;237;p39"/>
          <p:cNvSpPr txBox="1"/>
          <p:nvPr/>
        </p:nvSpPr>
        <p:spPr>
          <a:xfrm>
            <a:off x="457199" y="1280500"/>
            <a:ext cx="3591602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TECNOLOGÍA</a:t>
            </a:r>
          </a:p>
        </p:txBody>
      </p:sp>
      <p:pic>
        <p:nvPicPr>
          <p:cNvPr id="196" name="Google Shape;238;p39" descr="Google Shape;238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1200" y="985375"/>
            <a:ext cx="4790400" cy="3197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243;p4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hacemos equipo?</a:t>
            </a:r>
          </a:p>
        </p:txBody>
      </p:sp>
      <p:sp>
        <p:nvSpPr>
          <p:cNvPr id="199" name="Google Shape;244;p40"/>
          <p:cNvSpPr txBox="1"/>
          <p:nvPr/>
        </p:nvSpPr>
        <p:spPr>
          <a:xfrm>
            <a:off x="457199" y="1280500"/>
            <a:ext cx="3743749" cy="855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4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ASINCRONÍA</a:t>
            </a:r>
          </a:p>
        </p:txBody>
      </p:sp>
      <p:pic>
        <p:nvPicPr>
          <p:cNvPr id="200" name="Google Shape;245;p40" descr="Google Shape;245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1200" y="985375"/>
            <a:ext cx="4790400" cy="2694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50;p4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hacemos equipo?</a:t>
            </a:r>
          </a:p>
        </p:txBody>
      </p:sp>
      <p:sp>
        <p:nvSpPr>
          <p:cNvPr id="203" name="Google Shape;251;p41"/>
          <p:cNvSpPr txBox="1"/>
          <p:nvPr/>
        </p:nvSpPr>
        <p:spPr>
          <a:xfrm>
            <a:off x="457199" y="1280499"/>
            <a:ext cx="3746795" cy="2468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COMPARTE TU TRABAJO</a:t>
            </a:r>
          </a:p>
        </p:txBody>
      </p:sp>
      <p:pic>
        <p:nvPicPr>
          <p:cNvPr id="204" name="Google Shape;252;p41" descr="Google Shape;252;p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1200" y="985375"/>
            <a:ext cx="4790400" cy="239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57;p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hacemos equipo?</a:t>
            </a:r>
          </a:p>
        </p:txBody>
      </p:sp>
      <p:sp>
        <p:nvSpPr>
          <p:cNvPr id="207" name="Google Shape;258;p42"/>
          <p:cNvSpPr txBox="1"/>
          <p:nvPr/>
        </p:nvSpPr>
        <p:spPr>
          <a:xfrm>
            <a:off x="457199" y="1280499"/>
            <a:ext cx="3682713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TEAM BUILDINGS</a:t>
            </a:r>
          </a:p>
        </p:txBody>
      </p:sp>
      <p:pic>
        <p:nvPicPr>
          <p:cNvPr id="208" name="Google Shape;259;p42" descr="Google Shape;259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1200" y="985375"/>
            <a:ext cx="4790400" cy="3197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64;p4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hacemos equipo?</a:t>
            </a:r>
          </a:p>
        </p:txBody>
      </p:sp>
      <p:sp>
        <p:nvSpPr>
          <p:cNvPr id="211" name="Google Shape;265;p43"/>
          <p:cNvSpPr txBox="1"/>
          <p:nvPr/>
        </p:nvSpPr>
        <p:spPr>
          <a:xfrm>
            <a:off x="457199" y="1280500"/>
            <a:ext cx="3591602" cy="170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5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FUENTE DEL AGUA</a:t>
            </a:r>
          </a:p>
        </p:txBody>
      </p:sp>
      <p:pic>
        <p:nvPicPr>
          <p:cNvPr id="212" name="Google Shape;266;p43" descr="Google Shape;266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1200" y="985375"/>
            <a:ext cx="4790400" cy="2730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50;p1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Previously in Commit …</a:t>
            </a:r>
          </a:p>
        </p:txBody>
      </p:sp>
      <p:sp>
        <p:nvSpPr>
          <p:cNvPr id="82" name="Google Shape;51;p11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pPr/>
            <a:r>
              <a:t>En 2018 …</a:t>
            </a:r>
          </a:p>
        </p:txBody>
      </p:sp>
      <p:pic>
        <p:nvPicPr>
          <p:cNvPr id="83" name="Google Shape;52;p11" descr="Google Shape;52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749" y="1460000"/>
            <a:ext cx="5577554" cy="3137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71;p4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¡Muchas gracias!</a:t>
            </a:r>
          </a:p>
        </p:txBody>
      </p:sp>
      <p:sp>
        <p:nvSpPr>
          <p:cNvPr id="215" name="Google Shape;272;p44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57;p1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El mundo antes de la pandemia</a:t>
            </a:r>
          </a:p>
        </p:txBody>
      </p:sp>
      <p:sp>
        <p:nvSpPr>
          <p:cNvPr id="86" name="Google Shape;58;p12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El trabajo en remoto era algo ocasional</a:t>
            </a:r>
          </a:p>
          <a:p>
            <a:pPr>
              <a:spcBef>
                <a:spcPts val="0"/>
              </a:spcBef>
              <a:buChar char="-"/>
            </a:pPr>
            <a:r>
              <a:t>Era más frecuente en pequeñas empresas o start-ups que en grandes compañías internacionales.</a:t>
            </a:r>
          </a:p>
          <a:p>
            <a:pPr>
              <a:spcBef>
                <a:spcPts val="0"/>
              </a:spcBef>
              <a:buChar char="-"/>
            </a:pPr>
            <a:r>
              <a:t>Trabajar un día a la semana en remoto era ofrecido como un extra (siempre que el cliente lo permita).</a:t>
            </a:r>
          </a:p>
          <a:p>
            <a:pPr>
              <a:spcBef>
                <a:spcPts val="0"/>
              </a:spcBef>
              <a:buChar char="-"/>
            </a:pPr>
            <a:r>
              <a:t>Era más frecuente encontrar trabajo en remoto en otros paises.</a:t>
            </a:r>
          </a:p>
          <a:p>
            <a:pPr>
              <a:spcBef>
                <a:spcPts val="0"/>
              </a:spcBef>
              <a:buChar char="-"/>
            </a:pPr>
            <a:r>
              <a:t>En ciertas empresas o clientes era “teóricamente” imposible por seguridad.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63;p1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Y llegó …</a:t>
            </a:r>
          </a:p>
        </p:txBody>
      </p:sp>
      <p:sp>
        <p:nvSpPr>
          <p:cNvPr id="89" name="Google Shape;64;p13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Todo el mundo a trabajar desde casa.</a:t>
            </a:r>
          </a:p>
          <a:p>
            <a:pPr>
              <a:spcBef>
                <a:spcPts val="0"/>
              </a:spcBef>
              <a:buChar char="-"/>
            </a:pPr>
            <a:r>
              <a:t>La mayoría de las casas no estaban preparadas para trabajar</a:t>
            </a:r>
          </a:p>
          <a:p>
            <a:pPr>
              <a:spcBef>
                <a:spcPts val="0"/>
              </a:spcBef>
              <a:buChar char="-"/>
            </a:pPr>
            <a:r>
              <a:t>Reuniones, reuniones y más reuniones.</a:t>
            </a:r>
          </a:p>
          <a:p>
            <a:pPr>
              <a:spcBef>
                <a:spcPts val="0"/>
              </a:spcBef>
              <a:buChar char="-"/>
            </a:pPr>
            <a:r>
              <a:t>De repente, empresas donde era imposible trabajar en remoto por seguridad descubrieron las VPN</a:t>
            </a:r>
          </a:p>
          <a:p>
            <a:pPr>
              <a:spcBef>
                <a:spcPts val="0"/>
              </a:spcBef>
              <a:buChar char="-"/>
              <a:defRPr b="1"/>
            </a:pPr>
            <a:r>
              <a:t>ESTO NO ERA TRABAJAR EN REMOTO.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69;p1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estamos ahora?</a:t>
            </a:r>
          </a:p>
        </p:txBody>
      </p:sp>
      <p:sp>
        <p:nvSpPr>
          <p:cNvPr id="92" name="Google Shape;70;p14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93" name="Google Shape;71;p14" descr="Google Shape;71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164" y="944524"/>
            <a:ext cx="5492202" cy="3364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76;p1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estamos ahora?</a:t>
            </a:r>
          </a:p>
        </p:txBody>
      </p:sp>
      <p:pic>
        <p:nvPicPr>
          <p:cNvPr id="96" name="Google Shape;77;p15" descr="Google Shape;77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275" y="1042300"/>
            <a:ext cx="6267151" cy="386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82;p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7240">
              <a:defRPr sz="2380"/>
            </a:lvl1pPr>
          </a:lstStyle>
          <a:p>
            <a:pPr/>
            <a:r>
              <a:t>¿Cómo estamos ahora?</a:t>
            </a:r>
          </a:p>
        </p:txBody>
      </p:sp>
      <p:sp>
        <p:nvSpPr>
          <p:cNvPr id="99" name="Google Shape;83;p16"/>
          <p:cNvSpPr txBox="1"/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Opiniones</a:t>
            </a:r>
          </a:p>
          <a:p>
            <a:pPr marL="0" indent="0">
              <a:buSzTx/>
              <a:buNone/>
            </a:pPr>
            <a:endParaRPr b="1"/>
          </a:p>
          <a:p>
            <a:pPr marL="0" indent="0">
              <a:buSzTx/>
              <a:buNone/>
              <a:defRPr b="1"/>
            </a:pPr>
            <a:r>
              <a:t>“</a:t>
            </a:r>
            <a:r>
              <a:rPr b="0" sz="1500">
                <a:solidFill>
                  <a:srgbClr val="363636"/>
                </a:solidFill>
                <a:latin typeface="Georgia"/>
                <a:ea typeface="Georgia"/>
                <a:cs typeface="Georgia"/>
                <a:sym typeface="Georgia"/>
              </a:rPr>
              <a:t>El cuerpo humano tiene su forma actual desde </a:t>
            </a:r>
            <a:r>
              <a:rPr b="0" sz="1500"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Georgia"/>
                <a:ea typeface="Georgia"/>
                <a:cs typeface="Georgia"/>
                <a:sym typeface="Georgia"/>
                <a:hlinkClick r:id="rId2" invalidUrl="" action="" tgtFrame="" tooltip="" history="1" highlightClick="0" endSnd="0"/>
              </a:rPr>
              <a:t>hace unos 300.000 años</a:t>
            </a:r>
            <a:r>
              <a:rPr b="0" sz="1500">
                <a:solidFill>
                  <a:srgbClr val="363636"/>
                </a:solidFill>
                <a:latin typeface="Georgia"/>
                <a:ea typeface="Georgia"/>
                <a:cs typeface="Georgia"/>
                <a:sym typeface="Georgia"/>
              </a:rPr>
              <a:t>. El ser humano necesita moverse. </a:t>
            </a:r>
            <a:r>
              <a:rPr b="0" sz="1500"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Georgia"/>
                <a:ea typeface="Georgia"/>
                <a:cs typeface="Georgia"/>
                <a:sym typeface="Georgia"/>
                <a:hlinkClick r:id="rId3" invalidUrl="" action="" tgtFrame="" tooltip="" history="1" highlightClick="0" endSnd="0"/>
              </a:rPr>
              <a:t>Hay evidencias sólidas</a:t>
            </a:r>
            <a:r>
              <a:rPr b="0" sz="1500">
                <a:solidFill>
                  <a:srgbClr val="363636"/>
                </a:solidFill>
                <a:latin typeface="Georgia"/>
                <a:ea typeface="Georgia"/>
                <a:cs typeface="Georgia"/>
                <a:sym typeface="Georgia"/>
              </a:rPr>
              <a:t> que correlacionan un mayor movimiento con una </a:t>
            </a:r>
            <a:r>
              <a:rPr b="0" sz="1500"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Georgia"/>
                <a:ea typeface="Georgia"/>
                <a:cs typeface="Georgia"/>
                <a:sym typeface="Georgia"/>
                <a:hlinkClick r:id="rId4" invalidUrl="" action="" tgtFrame="" tooltip="" history="1" highlightClick="0" endSnd="0"/>
              </a:rPr>
              <a:t>reducción en el riesgo</a:t>
            </a:r>
            <a:r>
              <a:rPr b="0" sz="1500">
                <a:solidFill>
                  <a:srgbClr val="363636"/>
                </a:solidFill>
                <a:latin typeface="Georgia"/>
                <a:ea typeface="Georgia"/>
                <a:cs typeface="Georgia"/>
                <a:sym typeface="Georgia"/>
              </a:rPr>
              <a:t>de desarrollar enfermedades cardiovasculares, como la hipertensión y el colesterol alto; enfermedades crónicas, como la diabetes y ciertos tipos de cáncer, y trastornos mentales como </a:t>
            </a:r>
            <a:r>
              <a:rPr b="0" sz="1500"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Georgia"/>
                <a:ea typeface="Georgia"/>
                <a:cs typeface="Georgia"/>
                <a:sym typeface="Georgia"/>
                <a:hlinkClick r:id="rId5" invalidUrl="" action="" tgtFrame="" tooltip="" history="1" highlightClick="0" endSnd="0"/>
              </a:rPr>
              <a:t>la depresión y la ansiedad</a:t>
            </a:r>
            <a:r>
              <a:rPr b="0" sz="1500">
                <a:solidFill>
                  <a:srgbClr val="363636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t>”</a:t>
            </a:r>
          </a:p>
          <a:p>
            <a:pPr marL="0" indent="0">
              <a:buSzTx/>
              <a:buNone/>
            </a:pPr>
            <a:endParaRPr b="1"/>
          </a:p>
          <a:p>
            <a:pPr marL="0" indent="0">
              <a:buSzTx/>
              <a:buNone/>
            </a:pPr>
            <a:r>
              <a:t>https://www.nytimes.com/es/2023/03/22/espanol/opinion/trabajo-desde-casa-salud.html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ommit">
  <a:themeElements>
    <a:clrScheme name="Comm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ommi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omm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ommit">
  <a:themeElements>
    <a:clrScheme name="Commi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ommi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omm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